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5213" cy="42803763"/>
  <p:notesSz cx="6834188" cy="9979025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2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32" autoAdjust="0"/>
    <p:restoredTop sz="94061" autoAdjust="0"/>
  </p:normalViewPr>
  <p:slideViewPr>
    <p:cSldViewPr>
      <p:cViewPr>
        <p:scale>
          <a:sx n="20" d="100"/>
          <a:sy n="20" d="100"/>
        </p:scale>
        <p:origin x="-1590" y="12"/>
      </p:cViewPr>
      <p:guideLst>
        <p:guide orient="horz" pos="13482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2994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0EB1902-4F31-F08C-7224-CCDC8EF374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87A445-B1A1-9DC5-806D-10FA549994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71913" y="0"/>
            <a:ext cx="2960687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9410F-42C3-4257-8FBF-452BBD95B6F9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BEC43-7274-1E1B-4044-4C3E603A94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78963"/>
            <a:ext cx="29622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A958FD-8BF7-9586-F68C-CC424910F6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71913" y="9478963"/>
            <a:ext cx="2960687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902E2-4B33-4E2A-BFF2-F1DDAB063D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05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80E4B-F7FB-4E98-9D57-CCEA3AFF253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27263" y="1247775"/>
            <a:ext cx="2381250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4213" y="4802188"/>
            <a:ext cx="5467350" cy="39290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503BB-9DDA-4A1D-B04D-7A4BD971A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56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125" y="13296900"/>
            <a:ext cx="25734963" cy="91757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838" y="24255413"/>
            <a:ext cx="21191537" cy="109394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20EB5-7D80-44D6-913F-4B0FE24C6CB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5D8AF-E67E-4B1A-8879-7AC18A1F5B9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775" y="27505025"/>
            <a:ext cx="25734963" cy="8501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0775" y="18141950"/>
            <a:ext cx="25734963" cy="93630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1C8FD-D5B9-4DF1-BE0B-47440431A53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4475" y="9986963"/>
            <a:ext cx="13546138" cy="28249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13013" y="9986963"/>
            <a:ext cx="13547725" cy="28249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0BBCA-65AD-4AB4-872B-EBC7172D79A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475" y="9580563"/>
            <a:ext cx="13376275" cy="3994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4475" y="13574713"/>
            <a:ext cx="13376275" cy="24661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700" y="9580563"/>
            <a:ext cx="13381038" cy="3994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700" y="13574713"/>
            <a:ext cx="13381038" cy="24661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5FC04-B7E3-4FC0-9C7D-FAEED9D5509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86B26-5ABB-4F95-98A1-040DE33A1C8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8E426-E7AE-400D-8FAF-39A7DCDD748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475" y="1704975"/>
            <a:ext cx="9959975" cy="72517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400" y="1704975"/>
            <a:ext cx="16924338" cy="365315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475" y="8956675"/>
            <a:ext cx="9959975" cy="29279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A6D22-F962-4D3E-B8F6-EA9EF32FFFA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075" y="29962475"/>
            <a:ext cx="18165763" cy="35369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075" y="3824288"/>
            <a:ext cx="18165763" cy="25682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075" y="33499425"/>
            <a:ext cx="18165763" cy="50244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A1C1-3FBC-49BE-9DC4-554ECBC7855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F1D0B-8598-40EA-ADDB-7FB3AF35616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50363" y="1714500"/>
            <a:ext cx="6810375" cy="36522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4475" y="1714500"/>
            <a:ext cx="20283488" cy="36522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9A784-9E73-44F0-BBF4-8AA2269184C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4475" y="1714500"/>
            <a:ext cx="27246263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451" tIns="208726" rIns="417451" bIns="2087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4475" y="9986963"/>
            <a:ext cx="27246263" cy="282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451" tIns="208726" rIns="417451" bIns="2087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697950" y="38979475"/>
            <a:ext cx="7062788" cy="2971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17451" tIns="208726" rIns="417451" bIns="208726" numCol="1" anchor="t" anchorCtr="0" compatLnSpc="1">
            <a:prstTxWarp prst="textNoShape">
              <a:avLst/>
            </a:prstTxWarp>
          </a:bodyPr>
          <a:lstStyle>
            <a:lvl1pPr>
              <a:defRPr sz="6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4150" y="38979475"/>
            <a:ext cx="9586913" cy="2971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17451" tIns="208726" rIns="417451" bIns="208726" numCol="1" anchor="t" anchorCtr="0" compatLnSpc="1">
            <a:prstTxWarp prst="textNoShape">
              <a:avLst/>
            </a:prstTxWarp>
          </a:bodyPr>
          <a:lstStyle>
            <a:lvl1pPr algn="ctr">
              <a:defRPr sz="6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14475" y="38979475"/>
            <a:ext cx="7062788" cy="2971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17451" tIns="208726" rIns="417451" bIns="208726" numCol="1" anchor="t" anchorCtr="0" compatLnSpc="1">
            <a:prstTxWarp prst="textNoShape">
              <a:avLst/>
            </a:prstTxWarp>
          </a:bodyPr>
          <a:lstStyle>
            <a:lvl1pPr algn="l">
              <a:defRPr sz="6400"/>
            </a:lvl1pPr>
          </a:lstStyle>
          <a:p>
            <a:pPr>
              <a:defRPr/>
            </a:pPr>
            <a:fld id="{0627B24A-D0F7-4785-B799-57626023B54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2pPr>
      <a:lvl3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3pPr>
      <a:lvl4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4pPr>
      <a:lvl5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5pPr>
      <a:lvl6pPr marL="457200" algn="ctr" defTabSz="4175125" rtl="1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6pPr>
      <a:lvl7pPr marL="914400" algn="ctr" defTabSz="4175125" rtl="1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4175125" rtl="1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4175125" rtl="1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565275" indent="-1565275" algn="r" defTabSz="4175125" rtl="1" eaLnBrk="0" fontAlgn="base" hangingPunct="0">
        <a:spcBef>
          <a:spcPct val="20000"/>
        </a:spcBef>
        <a:spcAft>
          <a:spcPct val="0"/>
        </a:spcAft>
        <a:buChar char="•"/>
        <a:defRPr sz="146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4925" algn="r" defTabSz="4175125" rtl="1" eaLnBrk="0" fontAlgn="base" hangingPunct="0">
        <a:spcBef>
          <a:spcPct val="20000"/>
        </a:spcBef>
        <a:spcAft>
          <a:spcPct val="0"/>
        </a:spcAft>
        <a:buChar char="–"/>
        <a:defRPr sz="12800">
          <a:solidFill>
            <a:schemeClr val="tx1"/>
          </a:solidFill>
          <a:latin typeface="+mn-lt"/>
          <a:cs typeface="+mn-cs"/>
        </a:defRPr>
      </a:lvl2pPr>
      <a:lvl3pPr marL="5219700" indent="-1044575" algn="r" defTabSz="4175125" rtl="1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cs typeface="+mn-cs"/>
        </a:defRPr>
      </a:lvl3pPr>
      <a:lvl4pPr marL="7307263" indent="-1042988" algn="r" defTabSz="4175125" rtl="1" eaLnBrk="0" fontAlgn="base" hangingPunct="0">
        <a:spcBef>
          <a:spcPct val="20000"/>
        </a:spcBef>
        <a:spcAft>
          <a:spcPct val="0"/>
        </a:spcAft>
        <a:buChar char="–"/>
        <a:defRPr sz="9100">
          <a:solidFill>
            <a:schemeClr val="tx1"/>
          </a:solidFill>
          <a:latin typeface="+mn-lt"/>
          <a:cs typeface="+mn-cs"/>
        </a:defRPr>
      </a:lvl4pPr>
      <a:lvl5pPr marL="9396413" indent="-1044575" algn="r" defTabSz="4175125" rtl="1" eaLnBrk="0" fontAlgn="base" hangingPunct="0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5pPr>
      <a:lvl6pPr marL="9853613" indent="-1044575" algn="r" defTabSz="4175125" rtl="1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6pPr>
      <a:lvl7pPr marL="10310813" indent="-1044575" algn="r" defTabSz="4175125" rtl="1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7pPr>
      <a:lvl8pPr marL="10768013" indent="-1044575" algn="r" defTabSz="4175125" rtl="1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8pPr>
      <a:lvl9pPr marL="11225213" indent="-1044575" algn="r" defTabSz="4175125" rtl="1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746125" y="752475"/>
            <a:ext cx="28819475" cy="413004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736600" y="752475"/>
            <a:ext cx="28841700" cy="5029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052" name="Text Box 23"/>
          <p:cNvSpPr txBox="1">
            <a:spLocks noChangeArrowheads="1"/>
          </p:cNvSpPr>
          <p:nvPr/>
        </p:nvSpPr>
        <p:spPr bwMode="auto">
          <a:xfrm>
            <a:off x="6373813" y="3494088"/>
            <a:ext cx="18880137" cy="16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4389438"/>
            <a:r>
              <a:rPr lang="ar-SA" sz="3500" b="1" dirty="0">
                <a:latin typeface="Cambria" panose="02040503050406030204" pitchFamily="18" charset="0"/>
                <a:cs typeface="B Mitra" pitchFamily="2" charset="-78"/>
              </a:rPr>
              <a:t>نويسنده اول</a:t>
            </a:r>
            <a:r>
              <a:rPr lang="ar-SA" sz="3500" b="1" baseline="30000" dirty="0">
                <a:latin typeface="Cambria" panose="02040503050406030204" pitchFamily="18" charset="0"/>
                <a:cs typeface="B Mitra" pitchFamily="2" charset="-78"/>
              </a:rPr>
              <a:t>1</a:t>
            </a:r>
            <a:r>
              <a:rPr lang="ar-SA" sz="3500" b="1" dirty="0">
                <a:latin typeface="Cambria" panose="02040503050406030204" pitchFamily="18" charset="0"/>
                <a:cs typeface="B Mitra" pitchFamily="2" charset="-78"/>
              </a:rPr>
              <a:t>، نويسنده دوم</a:t>
            </a:r>
            <a:r>
              <a:rPr lang="ar-SA" sz="3500" b="1" baseline="30000" dirty="0">
                <a:latin typeface="Cambria" panose="02040503050406030204" pitchFamily="18" charset="0"/>
                <a:cs typeface="B Mitra" pitchFamily="2" charset="-78"/>
              </a:rPr>
              <a:t>2</a:t>
            </a:r>
            <a:r>
              <a:rPr lang="ar-SA" sz="3500" b="1" dirty="0">
                <a:latin typeface="Cambria" panose="02040503050406030204" pitchFamily="18" charset="0"/>
                <a:cs typeface="B Mitra" pitchFamily="2" charset="-78"/>
              </a:rPr>
              <a:t> و ساير نويسندگان</a:t>
            </a:r>
            <a:r>
              <a:rPr lang="ar-SA" sz="3500" b="1" baseline="30000" dirty="0">
                <a:latin typeface="Cambria" panose="02040503050406030204" pitchFamily="18" charset="0"/>
                <a:cs typeface="B Mitra" pitchFamily="2" charset="-78"/>
              </a:rPr>
              <a:t>3</a:t>
            </a:r>
            <a:r>
              <a:rPr lang="ar-SA" sz="3500" b="1" dirty="0">
                <a:latin typeface="Cambria" panose="02040503050406030204" pitchFamily="18" charset="0"/>
                <a:cs typeface="B Mitra" pitchFamily="2" charset="-78"/>
              </a:rPr>
              <a:t> (</a:t>
            </a:r>
            <a:r>
              <a:rPr lang="fa-IR" sz="3500" b="1" dirty="0">
                <a:latin typeface="Cambria" panose="02040503050406030204" pitchFamily="18" charset="0"/>
                <a:cs typeface="B Mitra" pitchFamily="2" charset="-78"/>
              </a:rPr>
              <a:t>قلم بمیترا با </a:t>
            </a:r>
            <a:r>
              <a:rPr lang="ar-SA" sz="3500" b="1" dirty="0">
                <a:latin typeface="Cambria" panose="02040503050406030204" pitchFamily="18" charset="0"/>
                <a:cs typeface="B Mitra" pitchFamily="2" charset="-78"/>
              </a:rPr>
              <a:t>اندازه </a:t>
            </a:r>
            <a:r>
              <a:rPr lang="fa-IR" sz="3500" b="1" dirty="0">
                <a:latin typeface="Cambria" panose="02040503050406030204" pitchFamily="18" charset="0"/>
                <a:cs typeface="B Mitra" pitchFamily="2" charset="-78"/>
              </a:rPr>
              <a:t>35</a:t>
            </a:r>
            <a:r>
              <a:rPr lang="ar-SA" sz="3500" b="1" dirty="0">
                <a:latin typeface="Cambria" panose="02040503050406030204" pitchFamily="18" charset="0"/>
                <a:cs typeface="B Mitra" pitchFamily="2" charset="-78"/>
              </a:rPr>
              <a:t>)</a:t>
            </a:r>
            <a:endParaRPr lang="fa-IR" sz="3500" b="1" dirty="0">
              <a:latin typeface="Cambria" panose="02040503050406030204" pitchFamily="18" charset="0"/>
              <a:cs typeface="B Mitra" pitchFamily="2" charset="-78"/>
            </a:endParaRPr>
          </a:p>
          <a:p>
            <a:pPr algn="ctr" defTabSz="4389438"/>
            <a:r>
              <a:rPr lang="ar-SA" sz="3500" baseline="30000" dirty="0">
                <a:latin typeface="Cambria" panose="02040503050406030204" pitchFamily="18" charset="0"/>
                <a:cs typeface="B Mitra" pitchFamily="2" charset="-78"/>
              </a:rPr>
              <a:t>1</a:t>
            </a:r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نام موسسه؛ </a:t>
            </a:r>
            <a:r>
              <a:rPr lang="fa-IR" sz="3500" baseline="30000" dirty="0">
                <a:latin typeface="Cambria" panose="02040503050406030204" pitchFamily="18" charset="0"/>
                <a:cs typeface="B Mitra" pitchFamily="2" charset="-78"/>
              </a:rPr>
              <a:t>2</a:t>
            </a:r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نام موسسه؛</a:t>
            </a:r>
            <a:r>
              <a:rPr lang="fa-IR" sz="3500" dirty="0">
                <a:latin typeface="Cambria" panose="02040503050406030204" pitchFamily="18" charset="0"/>
                <a:cs typeface="B Mitra" pitchFamily="2" charset="-78"/>
              </a:rPr>
              <a:t> ... </a:t>
            </a:r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(</a:t>
            </a:r>
            <a:r>
              <a:rPr lang="fa-IR" sz="3500" dirty="0">
                <a:latin typeface="Cambria" panose="02040503050406030204" pitchFamily="18" charset="0"/>
                <a:cs typeface="B Mitra" pitchFamily="2" charset="-78"/>
              </a:rPr>
              <a:t>قلم بمیترا با اندازه 35</a:t>
            </a:r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)</a:t>
            </a:r>
            <a:endParaRPr lang="fa-IR" sz="3500" dirty="0">
              <a:latin typeface="Cambria" panose="02040503050406030204" pitchFamily="18" charset="0"/>
              <a:cs typeface="B Mitra" pitchFamily="2" charset="-78"/>
            </a:endParaRPr>
          </a:p>
          <a:p>
            <a:pPr algn="ctr" defTabSz="4389438"/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آدرس پست الكترونيكي</a:t>
            </a:r>
            <a:r>
              <a:rPr lang="fa-IR" sz="3500" dirty="0">
                <a:latin typeface="Cambria" panose="02040503050406030204" pitchFamily="18" charset="0"/>
                <a:cs typeface="B Mitra" pitchFamily="2" charset="-78"/>
              </a:rPr>
              <a:t> نويسنده مسئول</a:t>
            </a:r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 (</a:t>
            </a:r>
            <a:r>
              <a:rPr lang="fa-IR" sz="3500" dirty="0">
                <a:latin typeface="Cambria" panose="02040503050406030204" pitchFamily="18" charset="0"/>
                <a:cs typeface="B Mitra" pitchFamily="2" charset="-78"/>
              </a:rPr>
              <a:t>قلم </a:t>
            </a:r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تايمز</a:t>
            </a:r>
            <a:r>
              <a:rPr lang="fa-IR" sz="3500" dirty="0">
                <a:latin typeface="Cambria" panose="02040503050406030204" pitchFamily="18" charset="0"/>
                <a:cs typeface="B Mitra" pitchFamily="2" charset="-78"/>
              </a:rPr>
              <a:t> با اندازه 30)</a:t>
            </a:r>
            <a:endParaRPr lang="en-US" sz="3500" dirty="0">
              <a:latin typeface="Cambria" panose="02040503050406030204" pitchFamily="18" charset="0"/>
              <a:cs typeface="B Mitra" pitchFamily="2" charset="-78"/>
            </a:endParaRPr>
          </a:p>
        </p:txBody>
      </p:sp>
      <p:sp>
        <p:nvSpPr>
          <p:cNvPr id="2053" name="AutoShape 26"/>
          <p:cNvSpPr>
            <a:spLocks noChangeArrowheads="1"/>
          </p:cNvSpPr>
          <p:nvPr/>
        </p:nvSpPr>
        <p:spPr bwMode="auto">
          <a:xfrm>
            <a:off x="5611813" y="1055688"/>
            <a:ext cx="20269200" cy="4419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4175125"/>
            <a:endParaRPr lang="fa-IR" sz="8000" b="1">
              <a:latin typeface="Cambria" panose="02040503050406030204" pitchFamily="18" charset="0"/>
              <a:cs typeface="B Nazanin" pitchFamily="2" charset="-78"/>
            </a:endParaRPr>
          </a:p>
          <a:p>
            <a:pPr algn="ctr" defTabSz="4175125"/>
            <a:endParaRPr lang="en-US" sz="6000" b="1">
              <a:latin typeface="Cambria" panose="02040503050406030204" pitchFamily="18" charset="0"/>
              <a:cs typeface="B Nazanin" pitchFamily="2" charset="-78"/>
            </a:endParaRPr>
          </a:p>
        </p:txBody>
      </p:sp>
      <p:sp>
        <p:nvSpPr>
          <p:cNvPr id="2054" name="Rectangle 27"/>
          <p:cNvSpPr>
            <a:spLocks noChangeArrowheads="1"/>
          </p:cNvSpPr>
          <p:nvPr/>
        </p:nvSpPr>
        <p:spPr bwMode="auto">
          <a:xfrm>
            <a:off x="6526213" y="1665288"/>
            <a:ext cx="182895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4175125"/>
            <a:r>
              <a:rPr lang="fa-IR" sz="6000" b="1" dirty="0">
                <a:latin typeface="Cambria" panose="02040503050406030204" pitchFamily="18" charset="0"/>
                <a:cs typeface="B Mitra" pitchFamily="2" charset="-78"/>
              </a:rPr>
              <a:t>عنوان مقاله (قلم بميترا با </a:t>
            </a:r>
            <a:r>
              <a:rPr lang="ar-SA" sz="6000" b="1" dirty="0">
                <a:latin typeface="Cambria" panose="02040503050406030204" pitchFamily="18" charset="0"/>
                <a:cs typeface="B Mitra" pitchFamily="2" charset="-78"/>
              </a:rPr>
              <a:t>اندازه </a:t>
            </a:r>
            <a:r>
              <a:rPr lang="fa-IR" sz="6000" b="1" dirty="0">
                <a:latin typeface="Cambria" panose="02040503050406030204" pitchFamily="18" charset="0"/>
                <a:cs typeface="B Mitra" pitchFamily="2" charset="-78"/>
              </a:rPr>
              <a:t>60)</a:t>
            </a:r>
          </a:p>
        </p:txBody>
      </p:sp>
      <p:sp>
        <p:nvSpPr>
          <p:cNvPr id="2055" name="Text Box 24"/>
          <p:cNvSpPr txBox="1">
            <a:spLocks noChangeArrowheads="1"/>
          </p:cNvSpPr>
          <p:nvPr/>
        </p:nvSpPr>
        <p:spPr bwMode="auto">
          <a:xfrm>
            <a:off x="20167600" y="40924163"/>
            <a:ext cx="8963025" cy="823912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lIns="91254" tIns="45617" rIns="91254" bIns="45617">
            <a:spAutoFit/>
          </a:bodyPr>
          <a:lstStyle/>
          <a:p>
            <a:pPr algn="ctr" defTabSz="912813" rtl="0" eaLnBrk="0" hangingPunct="0">
              <a:spcBef>
                <a:spcPct val="50000"/>
              </a:spcBef>
            </a:pPr>
            <a:r>
              <a:rPr lang="en-US" sz="4400" b="1" dirty="0">
                <a:solidFill>
                  <a:srgbClr val="F8F8F8"/>
                </a:solidFill>
                <a:latin typeface="Cambria" panose="02040503050406030204" pitchFamily="18" charset="0"/>
              </a:rPr>
              <a:t>Paper</a:t>
            </a:r>
            <a:r>
              <a:rPr lang="en-US" sz="4800" b="1" dirty="0">
                <a:solidFill>
                  <a:srgbClr val="F8F8F8"/>
                </a:solidFill>
                <a:latin typeface="Cambria" panose="02040503050406030204" pitchFamily="18" charset="0"/>
              </a:rPr>
              <a:t> ID: ICICE-XXXX</a:t>
            </a:r>
          </a:p>
        </p:txBody>
      </p:sp>
      <p:pic>
        <p:nvPicPr>
          <p:cNvPr id="2057" name="Picture 11" descr="LOGO_ICIC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338213" y="1360488"/>
            <a:ext cx="293528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50206" y="904080"/>
            <a:ext cx="3291840" cy="300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391"/>
          <p:cNvSpPr>
            <a:spLocks noChangeArrowheads="1"/>
          </p:cNvSpPr>
          <p:nvPr/>
        </p:nvSpPr>
        <p:spPr bwMode="auto">
          <a:xfrm>
            <a:off x="890588" y="6389688"/>
            <a:ext cx="15301913" cy="21184393"/>
          </a:xfrm>
          <a:prstGeom prst="rect">
            <a:avLst/>
          </a:prstGeom>
          <a:noFill/>
          <a:ln w="9525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>
              <a:ea typeface="宋体" pitchFamily="1" charset="-122"/>
            </a:endParaRPr>
          </a:p>
        </p:txBody>
      </p:sp>
      <p:sp>
        <p:nvSpPr>
          <p:cNvPr id="14" name="Rectangle 411"/>
          <p:cNvSpPr>
            <a:spLocks noChangeArrowheads="1"/>
          </p:cNvSpPr>
          <p:nvPr/>
        </p:nvSpPr>
        <p:spPr bwMode="auto">
          <a:xfrm>
            <a:off x="16336964" y="6389688"/>
            <a:ext cx="12793662" cy="8410402"/>
          </a:xfrm>
          <a:prstGeom prst="rect">
            <a:avLst/>
          </a:prstGeom>
          <a:noFill/>
          <a:ln w="9525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>
              <a:ea typeface="宋体" pitchFamily="1" charset="-122"/>
            </a:endParaRPr>
          </a:p>
        </p:txBody>
      </p:sp>
      <p:sp>
        <p:nvSpPr>
          <p:cNvPr id="15" name="Text Box 7273"/>
          <p:cNvSpPr txBox="1">
            <a:spLocks noChangeArrowheads="1"/>
          </p:cNvSpPr>
          <p:nvPr/>
        </p:nvSpPr>
        <p:spPr bwMode="auto">
          <a:xfrm>
            <a:off x="18717892" y="6556300"/>
            <a:ext cx="9648825" cy="17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6411" tIns="43205" rIns="86411" bIns="43205">
            <a:spAutoFit/>
          </a:bodyPr>
          <a:lstStyle>
            <a:defPPr>
              <a:defRPr lang="ar-SA"/>
            </a:defPPr>
            <a:lvl1pPr>
              <a:spcBef>
                <a:spcPts val="0"/>
              </a:spcBef>
              <a:spcAft>
                <a:spcPts val="1200"/>
              </a:spcAft>
              <a:defRPr sz="3000">
                <a:ea typeface="宋体" pitchFamily="1" charset="-122"/>
                <a:cs typeface="B Mitra" panose="00000400000000000000" pitchFamily="2" charset="-78"/>
              </a:defRPr>
            </a:lvl1pPr>
          </a:lstStyle>
          <a:p>
            <a:r>
              <a:rPr lang="fa-IR" altLang="zh-CN" dirty="0"/>
              <a:t>1- چکیده</a:t>
            </a:r>
          </a:p>
          <a:p>
            <a:r>
              <a:rPr lang="fa-IR" altLang="zh-CN" dirty="0"/>
              <a:t>چکیده مقاله خود را در این قسمت بنویسید.</a:t>
            </a:r>
            <a:endParaRPr lang="en-US" altLang="zh-CN" dirty="0"/>
          </a:p>
          <a:p>
            <a:r>
              <a:rPr lang="fa-IR" altLang="zh-CN" dirty="0"/>
              <a:t>فقط سرفصل هاي اصلي مطالب را بيان كنيد. به هیچ وجه کل چکیده مقاله را کپی نکنید. </a:t>
            </a:r>
          </a:p>
        </p:txBody>
      </p:sp>
      <p:sp>
        <p:nvSpPr>
          <p:cNvPr id="16" name="Text Box 484"/>
          <p:cNvSpPr txBox="1">
            <a:spLocks noChangeArrowheads="1"/>
          </p:cNvSpPr>
          <p:nvPr/>
        </p:nvSpPr>
        <p:spPr bwMode="auto">
          <a:xfrm>
            <a:off x="19100006" y="15578107"/>
            <a:ext cx="9594850" cy="1595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6411" tIns="43205" rIns="86411" bIns="43205">
            <a:spAutoFit/>
          </a:bodyPr>
          <a:lstStyle/>
          <a:p>
            <a:pPr algn="r" rtl="1">
              <a:spcBef>
                <a:spcPts val="0"/>
              </a:spcBef>
              <a:spcAft>
                <a:spcPts val="1200"/>
              </a:spcAft>
            </a:pPr>
            <a:r>
              <a:rPr lang="fa-IR" altLang="zh-CN" sz="3000" b="1" dirty="0">
                <a:ea typeface="宋体" pitchFamily="1" charset="-122"/>
                <a:cs typeface="B Mitra" panose="00000400000000000000" pitchFamily="2" charset="-78"/>
              </a:rPr>
              <a:t>2- تئوری</a:t>
            </a:r>
          </a:p>
          <a:p>
            <a:pPr marL="457200" indent="-45720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a-IR" sz="2400" cap="small" dirty="0">
                <a:ea typeface="宋体" pitchFamily="1" charset="-122"/>
                <a:cs typeface="B Mitra" panose="00000400000000000000" pitchFamily="2" charset="-78"/>
              </a:rPr>
              <a:t>تئوری و روابط پایه ای مقاله خود را در این قسمت بیان کنید.</a:t>
            </a:r>
          </a:p>
          <a:p>
            <a:pPr marL="457200" indent="-45720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a-IR" sz="2400" cap="small" dirty="0">
                <a:ea typeface="宋体" pitchFamily="1" charset="-122"/>
                <a:cs typeface="B Mitra" panose="00000400000000000000" pitchFamily="2" charset="-78"/>
              </a:rPr>
              <a:t>از ارائه حجم زیاد روابط خودداری کنید.</a:t>
            </a:r>
            <a:endParaRPr lang="en-GB" altLang="zh-CN" dirty="0">
              <a:ea typeface="宋体" pitchFamily="1" charset="-122"/>
              <a:cs typeface="B Mitra" panose="00000400000000000000" pitchFamily="2" charset="-78"/>
            </a:endParaRPr>
          </a:p>
        </p:txBody>
      </p:sp>
      <p:sp>
        <p:nvSpPr>
          <p:cNvPr id="17" name="Text Box 485"/>
          <p:cNvSpPr txBox="1">
            <a:spLocks noChangeArrowheads="1"/>
          </p:cNvSpPr>
          <p:nvPr/>
        </p:nvSpPr>
        <p:spPr bwMode="auto">
          <a:xfrm>
            <a:off x="6165056" y="6639042"/>
            <a:ext cx="9648825" cy="2395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6411" tIns="43205" rIns="86411" bIns="43205">
            <a:spAutoFit/>
          </a:bodyPr>
          <a:lstStyle/>
          <a:p>
            <a:pPr algn="r" rtl="1">
              <a:spcBef>
                <a:spcPts val="0"/>
              </a:spcBef>
              <a:spcAft>
                <a:spcPts val="1200"/>
              </a:spcAft>
            </a:pPr>
            <a:r>
              <a:rPr lang="fa-IR" altLang="zh-CN" sz="3000" dirty="0">
                <a:ea typeface="宋体" pitchFamily="1" charset="-122"/>
                <a:cs typeface="B Mitra" panose="00000400000000000000" pitchFamily="2" charset="-78"/>
              </a:rPr>
              <a:t>4- نتایج</a:t>
            </a:r>
          </a:p>
          <a:p>
            <a:pPr marL="342900" indent="-34290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a-IR" sz="3000" dirty="0">
                <a:ea typeface="宋体" pitchFamily="1" charset="-122"/>
                <a:cs typeface="B Mitra" panose="00000400000000000000" pitchFamily="2" charset="-78"/>
              </a:rPr>
              <a:t>نتایج پژوهش خود را در این قسمت ارائه دهید.</a:t>
            </a:r>
          </a:p>
          <a:p>
            <a:pPr marL="342900" indent="-34290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a-IR" sz="3000" dirty="0">
                <a:ea typeface="宋体" pitchFamily="1" charset="-122"/>
                <a:cs typeface="B Mitra" panose="00000400000000000000" pitchFamily="2" charset="-78"/>
              </a:rPr>
              <a:t>برای بیان نتایج می توانید از نمودارها و شکل ها استفاده کنید.</a:t>
            </a:r>
          </a:p>
          <a:p>
            <a:pPr marL="342900" indent="-342900" algn="r" rtl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a-IR" sz="3000" dirty="0">
                <a:ea typeface="宋体" pitchFamily="1" charset="-122"/>
                <a:cs typeface="B Mitra" panose="00000400000000000000" pitchFamily="2" charset="-78"/>
              </a:rPr>
              <a:t>اندازه فونت ها را در نمودارها طوری انتخاب کنید که خوانا باشد.</a:t>
            </a:r>
            <a:endParaRPr lang="en-GB" altLang="zh-CN" sz="3000" dirty="0">
              <a:ea typeface="宋体" pitchFamily="1" charset="-122"/>
              <a:cs typeface="B Mitra" panose="00000400000000000000" pitchFamily="2" charset="-78"/>
            </a:endParaRPr>
          </a:p>
        </p:txBody>
      </p:sp>
      <p:sp>
        <p:nvSpPr>
          <p:cNvPr id="18" name="Text Box 484"/>
          <p:cNvSpPr txBox="1">
            <a:spLocks noChangeArrowheads="1"/>
          </p:cNvSpPr>
          <p:nvPr/>
        </p:nvSpPr>
        <p:spPr bwMode="auto">
          <a:xfrm>
            <a:off x="19438143" y="27076510"/>
            <a:ext cx="9666288" cy="107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6411" tIns="43205" rIns="86411" bIns="43205">
            <a:spAutoFit/>
          </a:bodyPr>
          <a:lstStyle/>
          <a:p>
            <a:pPr algn="r" rtl="1">
              <a:spcBef>
                <a:spcPts val="600"/>
              </a:spcBef>
              <a:spcAft>
                <a:spcPts val="600"/>
              </a:spcAft>
            </a:pPr>
            <a:r>
              <a:rPr lang="fa-IR" altLang="zh-CN" sz="3000" b="1" dirty="0">
                <a:ea typeface="宋体" pitchFamily="1" charset="-122"/>
                <a:cs typeface="B Mitra" panose="00000400000000000000" pitchFamily="2" charset="-78"/>
              </a:rPr>
              <a:t>3- روش حل</a:t>
            </a:r>
          </a:p>
          <a:p>
            <a:pPr marL="342900" indent="-342900" algn="just" rtl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a-IR" altLang="zh-CN" sz="2400" dirty="0">
                <a:ea typeface="宋体" pitchFamily="1" charset="-122"/>
                <a:cs typeface="B Mitra" panose="00000400000000000000" pitchFamily="2" charset="-78"/>
              </a:rPr>
              <a:t>روش حل مسأله و فرضیات مورداستفاده را در این  قسمت درج نمایید.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26876" y="28354312"/>
            <a:ext cx="964413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spcAft>
                <a:spcPts val="1200"/>
              </a:spcAft>
            </a:pPr>
            <a:r>
              <a:rPr lang="fa-IR" sz="3000" b="1" cap="small" dirty="0">
                <a:cs typeface="B Mitra" panose="00000400000000000000" pitchFamily="2" charset="-78"/>
              </a:rPr>
              <a:t>5- نتیجه گیری</a:t>
            </a:r>
          </a:p>
          <a:p>
            <a:pPr marL="342900" indent="-342900" algn="just" rtl="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a-IR" sz="2400" cap="small" dirty="0">
                <a:ea typeface="宋体" pitchFamily="1" charset="-122"/>
                <a:cs typeface="B Mitra" panose="00000400000000000000" pitchFamily="2" charset="-78"/>
              </a:rPr>
              <a:t>خلاصه ای از نتايج حاصل از پژوهش انجام شده را در این قسمت بیان کنید.</a:t>
            </a:r>
            <a:endParaRPr lang="en-US" dirty="0">
              <a:cs typeface="B Mitra" panose="00000400000000000000" pitchFamily="2" charset="-78"/>
            </a:endParaRPr>
          </a:p>
          <a:p>
            <a:pPr algn="just" rtl="1"/>
            <a:r>
              <a:rPr lang="en-US" dirty="0">
                <a:cs typeface="B Mitra" panose="00000400000000000000" pitchFamily="2" charset="-78"/>
              </a:rPr>
              <a:t> </a:t>
            </a:r>
          </a:p>
        </p:txBody>
      </p:sp>
      <p:sp>
        <p:nvSpPr>
          <p:cNvPr id="20" name="Rectangle 411"/>
          <p:cNvSpPr>
            <a:spLocks noChangeArrowheads="1"/>
          </p:cNvSpPr>
          <p:nvPr/>
        </p:nvSpPr>
        <p:spPr bwMode="auto">
          <a:xfrm>
            <a:off x="16336964" y="15485890"/>
            <a:ext cx="12793662" cy="10907092"/>
          </a:xfrm>
          <a:prstGeom prst="rect">
            <a:avLst/>
          </a:prstGeom>
          <a:noFill/>
          <a:ln w="9525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>
              <a:ea typeface="宋体" pitchFamily="1" charset="-122"/>
            </a:endParaRPr>
          </a:p>
        </p:txBody>
      </p:sp>
      <p:sp>
        <p:nvSpPr>
          <p:cNvPr id="21" name="Rectangle 411"/>
          <p:cNvSpPr>
            <a:spLocks noChangeArrowheads="1"/>
          </p:cNvSpPr>
          <p:nvPr/>
        </p:nvSpPr>
        <p:spPr bwMode="auto">
          <a:xfrm>
            <a:off x="16453644" y="26699369"/>
            <a:ext cx="12793662" cy="12914311"/>
          </a:xfrm>
          <a:prstGeom prst="rect">
            <a:avLst/>
          </a:prstGeom>
          <a:noFill/>
          <a:ln w="9525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>
              <a:ea typeface="宋体" pitchFamily="1" charset="-122"/>
            </a:endParaRPr>
          </a:p>
        </p:txBody>
      </p:sp>
      <p:sp>
        <p:nvSpPr>
          <p:cNvPr id="23" name="Rectangle 391"/>
          <p:cNvSpPr>
            <a:spLocks noChangeArrowheads="1"/>
          </p:cNvSpPr>
          <p:nvPr/>
        </p:nvSpPr>
        <p:spPr bwMode="auto">
          <a:xfrm>
            <a:off x="948928" y="27823435"/>
            <a:ext cx="15301913" cy="12320497"/>
          </a:xfrm>
          <a:prstGeom prst="rect">
            <a:avLst/>
          </a:prstGeom>
          <a:noFill/>
          <a:ln w="9525">
            <a:solidFill>
              <a:schemeClr val="hlink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 altLang="zh-CN">
              <a:ea typeface="宋体" pitchFamily="1" charset="-122"/>
            </a:endParaRPr>
          </a:p>
        </p:txBody>
      </p:sp>
      <p:sp>
        <p:nvSpPr>
          <p:cNvPr id="3" name="Text Box 24">
            <a:extLst>
              <a:ext uri="{FF2B5EF4-FFF2-40B4-BE49-F238E27FC236}">
                <a16:creationId xmlns:a16="http://schemas.microsoft.com/office/drawing/2014/main" id="{FF7A0096-F4D0-5B08-6143-C518ACAC1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006" y="40923481"/>
            <a:ext cx="18465798" cy="76923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square" lIns="91254" tIns="45617" rIns="91254" bIns="45617">
            <a:spAutoFit/>
          </a:bodyPr>
          <a:lstStyle/>
          <a:p>
            <a:pPr algn="r" defTabSz="912813" eaLnBrk="0" hangingPunct="0">
              <a:spcBef>
                <a:spcPct val="50000"/>
              </a:spcBef>
            </a:pPr>
            <a:r>
              <a:rPr lang="fa-IR" sz="4400" b="1" dirty="0">
                <a:solidFill>
                  <a:srgbClr val="F8F8F8"/>
                </a:solidFill>
                <a:latin typeface="Cambria" panose="02040503050406030204" pitchFamily="18" charset="0"/>
                <a:cs typeface="B Nazanin" panose="00000400000000000000" pitchFamily="2" charset="-78"/>
              </a:rPr>
              <a:t>پانزدهمین همایش بین المللی موتور های درونسوز</a:t>
            </a:r>
            <a:r>
              <a:rPr lang="en-US" sz="4400" b="1" dirty="0">
                <a:solidFill>
                  <a:srgbClr val="F8F8F8"/>
                </a:solidFill>
                <a:latin typeface="Cambria" panose="02040503050406030204" pitchFamily="18" charset="0"/>
                <a:cs typeface="B Nazanin" panose="00000400000000000000" pitchFamily="2" charset="-78"/>
              </a:rPr>
              <a:t>  </a:t>
            </a:r>
            <a:r>
              <a:rPr lang="fa-IR" sz="4400" b="1" dirty="0">
                <a:solidFill>
                  <a:srgbClr val="F8F8F8"/>
                </a:solidFill>
                <a:latin typeface="Cambria" panose="02040503050406030204" pitchFamily="18" charset="0"/>
              </a:rPr>
              <a:t>(</a:t>
            </a:r>
            <a:r>
              <a:rPr lang="en-US" sz="4400" b="1" dirty="0">
                <a:solidFill>
                  <a:srgbClr val="F8F8F8"/>
                </a:solidFill>
                <a:latin typeface="Cambria" panose="02040503050406030204" pitchFamily="18" charset="0"/>
              </a:rPr>
              <a:t>ICICE-15 </a:t>
            </a:r>
            <a:r>
              <a:rPr lang="fa-IR" sz="4400" b="1" dirty="0">
                <a:solidFill>
                  <a:srgbClr val="F8F8F8"/>
                </a:solidFill>
                <a:latin typeface="Cambria" panose="02040503050406030204" pitchFamily="18" charset="0"/>
              </a:rPr>
              <a:t> )   </a:t>
            </a:r>
            <a:endParaRPr lang="en-US" sz="4800" b="1" dirty="0">
              <a:solidFill>
                <a:srgbClr val="F8F8F8"/>
              </a:solidFill>
              <a:latin typeface="Cambria" panose="020405030504060302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349AD5-8E7C-59DB-3392-4A1F68AB3B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9246" y="3368512"/>
            <a:ext cx="3566160" cy="23774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175125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8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175125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8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193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宋体</vt:lpstr>
      <vt:lpstr>Aptos</vt:lpstr>
      <vt:lpstr>Arial</vt:lpstr>
      <vt:lpstr>B Mitra</vt:lpstr>
      <vt:lpstr>Cambria</vt:lpstr>
      <vt:lpstr>Default Design</vt:lpstr>
      <vt:lpstr>PowerPoint Presentation</vt:lpstr>
    </vt:vector>
  </TitlesOfParts>
  <Company>sharif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Poster-Fa</dc:title>
  <dc:creator>Hadi Dashtaki Hesari</dc:creator>
  <cp:keywords>ISME 2010</cp:keywords>
  <cp:lastModifiedBy>H Rahimi</cp:lastModifiedBy>
  <cp:revision>25</cp:revision>
  <dcterms:created xsi:type="dcterms:W3CDTF">2010-04-28T04:53:06Z</dcterms:created>
  <dcterms:modified xsi:type="dcterms:W3CDTF">2026-09-27T15:19:21Z</dcterms:modified>
</cp:coreProperties>
</file>